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b26137f193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b26137f193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b26137f19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b26137f19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b26137f193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b26137f193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b26137f19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b26137f19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b26137f193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b26137f193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b26137f193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b26137f193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26137f193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26137f19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26137f193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26137f193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b26137f193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b26137f193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b26137f193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b26137f19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b26137f19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b26137f19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b26137f193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b26137f193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73114"/>
            <a:ext cx="9144000" cy="27139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idx="1" type="body"/>
          </p:nvPr>
        </p:nvSpPr>
        <p:spPr>
          <a:xfrm>
            <a:off x="6600075" y="499400"/>
            <a:ext cx="2403300" cy="4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Left figures: Normal task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Right: Contingency </a:t>
            </a:r>
            <a:r>
              <a:rPr lang="en" sz="1200">
                <a:solidFill>
                  <a:srgbClr val="000000"/>
                </a:solidFill>
              </a:rPr>
              <a:t>degradation</a:t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Mean ΔF/F increased and decreased respectively during task and degradation in E1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Mean </a:t>
            </a:r>
            <a:r>
              <a:rPr lang="en" sz="1200">
                <a:solidFill>
                  <a:schemeClr val="dk1"/>
                </a:solidFill>
              </a:rPr>
              <a:t>ΔF/F for E2 did not change significantly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108" name="Google Shape;108;p22"/>
          <p:cNvPicPr preferRelativeResize="0"/>
          <p:nvPr/>
        </p:nvPicPr>
        <p:blipFill rotWithShape="1">
          <a:blip r:embed="rId3">
            <a:alphaModFix/>
          </a:blip>
          <a:srcRect b="51934" l="5837" r="25320" t="0"/>
          <a:stretch/>
        </p:blipFill>
        <p:spPr>
          <a:xfrm>
            <a:off x="2439750" y="344650"/>
            <a:ext cx="3140723" cy="18388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2"/>
          <p:cNvPicPr preferRelativeResize="0"/>
          <p:nvPr/>
        </p:nvPicPr>
        <p:blipFill rotWithShape="1">
          <a:blip r:embed="rId4">
            <a:alphaModFix/>
          </a:blip>
          <a:srcRect b="77596" l="0" r="54999" t="0"/>
          <a:stretch/>
        </p:blipFill>
        <p:spPr>
          <a:xfrm>
            <a:off x="63725" y="344650"/>
            <a:ext cx="2057399" cy="18389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2"/>
          <p:cNvPicPr preferRelativeResize="0"/>
          <p:nvPr/>
        </p:nvPicPr>
        <p:blipFill rotWithShape="1">
          <a:blip r:embed="rId5">
            <a:alphaModFix/>
          </a:blip>
          <a:srcRect b="0" l="0" r="0" t="48138"/>
          <a:stretch/>
        </p:blipFill>
        <p:spPr>
          <a:xfrm>
            <a:off x="0" y="2571750"/>
            <a:ext cx="5580477" cy="24269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3"/>
          <p:cNvPicPr preferRelativeResize="0"/>
          <p:nvPr/>
        </p:nvPicPr>
        <p:blipFill rotWithShape="1">
          <a:blip r:embed="rId3">
            <a:alphaModFix/>
          </a:blip>
          <a:srcRect b="51325" l="0" r="0" t="22409"/>
          <a:stretch/>
        </p:blipFill>
        <p:spPr>
          <a:xfrm>
            <a:off x="170825" y="1062762"/>
            <a:ext cx="3716724" cy="175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355063"/>
            <a:ext cx="4418951" cy="3166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604488" y="3477575"/>
            <a:ext cx="2849400" cy="12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E2 developed a tendency to spike before E1</a:t>
            </a:r>
            <a:endParaRPr sz="1200">
              <a:solidFill>
                <a:srgbClr val="000000"/>
              </a:solidFill>
            </a:endParaRPr>
          </a:p>
        </p:txBody>
      </p:sp>
      <p:sp>
        <p:nvSpPr>
          <p:cNvPr id="118" name="Google Shape;118;p23"/>
          <p:cNvSpPr txBox="1"/>
          <p:nvPr>
            <p:ph idx="1" type="body"/>
          </p:nvPr>
        </p:nvSpPr>
        <p:spPr>
          <a:xfrm>
            <a:off x="5250375" y="3785975"/>
            <a:ext cx="2849400" cy="10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Performance not carried by single neuron</a:t>
            </a:r>
            <a:endParaRPr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6600075" y="499400"/>
            <a:ext cx="2403300" cy="4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Correlations between output cells increased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Early in the session mice up modulate activity surrounding E1, later activity in indirect cells decrease</a:t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Baseline correlations affect performance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124" name="Google Shape;124;p24"/>
          <p:cNvPicPr preferRelativeResize="0"/>
          <p:nvPr/>
        </p:nvPicPr>
        <p:blipFill rotWithShape="1">
          <a:blip r:embed="rId3">
            <a:alphaModFix/>
          </a:blip>
          <a:srcRect b="0" l="0" r="0" t="49026"/>
          <a:stretch/>
        </p:blipFill>
        <p:spPr>
          <a:xfrm>
            <a:off x="681475" y="417475"/>
            <a:ext cx="4607408" cy="4216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6600075" y="499400"/>
            <a:ext cx="2403300" cy="3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Increased correlation of functionally related cells during motor learning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Indirect cells that were initially correlated to E1 increased dynamics over the course of learning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Similarly for E2, they decreased activity</a:t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Mice performed better with fewer neurons. Suggests it was difficult to maintain control over large ensembles</a:t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130" name="Google Shape;1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500" y="499400"/>
            <a:ext cx="6295275" cy="33364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75750"/>
            <a:ext cx="8839199" cy="306592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v_t = Av_{t-1} + Bz_t + C" id="61" name="Google Shape;61;p14" title="MathEquation,#00000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3103" y="4295975"/>
            <a:ext cx="2647250" cy="30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3">
            <a:alphaModFix/>
          </a:blip>
          <a:srcRect b="41152" l="0" r="0" t="6168"/>
          <a:stretch/>
        </p:blipFill>
        <p:spPr>
          <a:xfrm>
            <a:off x="-213300" y="249550"/>
            <a:ext cx="6813249" cy="464440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6600075" y="499400"/>
            <a:ext cx="2403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3 </a:t>
            </a:r>
            <a:r>
              <a:rPr lang="en" sz="1200">
                <a:solidFill>
                  <a:srgbClr val="000000"/>
                </a:solidFill>
              </a:rPr>
              <a:t>dimensions</a:t>
            </a:r>
            <a:r>
              <a:rPr lang="en" sz="1200">
                <a:solidFill>
                  <a:srgbClr val="000000"/>
                </a:solidFill>
              </a:rPr>
              <a:t> visualised, top 10 dimensions taken.</a:t>
            </a:r>
            <a:endParaRPr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3">
            <a:alphaModFix/>
          </a:blip>
          <a:srcRect b="5132" l="10320" r="12833" t="58230"/>
          <a:stretch/>
        </p:blipFill>
        <p:spPr>
          <a:xfrm>
            <a:off x="1071688" y="412175"/>
            <a:ext cx="7000623" cy="43191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325" y="586626"/>
            <a:ext cx="5898024" cy="17417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7"/>
          <p:cNvSpPr txBox="1"/>
          <p:nvPr>
            <p:ph idx="1" type="body"/>
          </p:nvPr>
        </p:nvSpPr>
        <p:spPr>
          <a:xfrm>
            <a:off x="6600075" y="499400"/>
            <a:ext cx="2403300" cy="45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Neural </a:t>
            </a:r>
            <a:r>
              <a:rPr lang="en" sz="1200">
                <a:solidFill>
                  <a:srgbClr val="000000"/>
                </a:solidFill>
              </a:rPr>
              <a:t>activity</a:t>
            </a:r>
            <a:r>
              <a:rPr lang="en" sz="1200">
                <a:solidFill>
                  <a:srgbClr val="000000"/>
                </a:solidFill>
              </a:rPr>
              <a:t> increased along the neural engagement axes even if it affects performance negatively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575" y="2517126"/>
            <a:ext cx="4877926" cy="2510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670554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6609200" y="425900"/>
            <a:ext cx="2403300" cy="452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For T1, potent engagement did not change much while the decrease was mostly along null output-null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For T2, decrease was along both of them.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Some targets are easier to learn than others, while learning is impared for some tasks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Authors propose this signals may arise due to release of NE by the LC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950" y="1042975"/>
            <a:ext cx="7658100" cy="244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idx="1" type="body"/>
          </p:nvPr>
        </p:nvSpPr>
        <p:spPr>
          <a:xfrm>
            <a:off x="6600075" y="499400"/>
            <a:ext cx="2403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E1 and E2 oppose each other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Increased activity in E1 or decreased activity in E2 led to increase in pitch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Reward if pitch reached within 30s </a:t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96" name="Google Shape;96;p20"/>
          <p:cNvPicPr preferRelativeResize="0"/>
          <p:nvPr/>
        </p:nvPicPr>
        <p:blipFill rotWithShape="1">
          <a:blip r:embed="rId3">
            <a:alphaModFix/>
          </a:blip>
          <a:srcRect b="52342" l="0" r="30685" t="0"/>
          <a:stretch/>
        </p:blipFill>
        <p:spPr>
          <a:xfrm>
            <a:off x="0" y="415025"/>
            <a:ext cx="4688326" cy="190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6600075" y="499400"/>
            <a:ext cx="2403300" cy="42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E1 and E2 oppose each other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Increased activity in E1 or decreased activity in E2 led to increase in pitch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Reward if pitch reached within 30s </a:t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CD = contingency degradation, reward given randomly.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Contingency Reversal = rule for E1 and E2 reversed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-"/>
            </a:pPr>
            <a:r>
              <a:rPr lang="en" sz="1200">
                <a:solidFill>
                  <a:srgbClr val="000000"/>
                </a:solidFill>
              </a:rPr>
              <a:t>Similar Dynamics for M1(N=7) and S1(N=3) animals</a:t>
            </a:r>
            <a:endParaRPr sz="12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</a:endParaRPr>
          </a:p>
        </p:txBody>
      </p:sp>
      <p:pic>
        <p:nvPicPr>
          <p:cNvPr id="102" name="Google Shape;10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5025"/>
            <a:ext cx="6763651" cy="4000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